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57" r:id="rId3"/>
    <p:sldId id="269" r:id="rId4"/>
    <p:sldId id="259" r:id="rId5"/>
    <p:sldId id="260" r:id="rId6"/>
    <p:sldId id="261" r:id="rId7"/>
    <p:sldId id="264" r:id="rId8"/>
    <p:sldId id="263" r:id="rId9"/>
    <p:sldId id="265" r:id="rId10"/>
    <p:sldId id="270" r:id="rId11"/>
    <p:sldId id="271" r:id="rId12"/>
    <p:sldId id="272" r:id="rId13"/>
    <p:sldId id="274" r:id="rId14"/>
    <p:sldId id="273" r:id="rId15"/>
    <p:sldId id="275" r:id="rId16"/>
    <p:sldId id="277" r:id="rId17"/>
    <p:sldId id="278" r:id="rId18"/>
    <p:sldId id="279" r:id="rId19"/>
    <p:sldId id="280" r:id="rId20"/>
    <p:sldId id="281" r:id="rId21"/>
    <p:sldId id="282" r:id="rId22"/>
    <p:sldId id="283" r:id="rId23"/>
    <p:sldId id="284" r:id="rId24"/>
    <p:sldId id="285" r:id="rId25"/>
    <p:sldId id="290" r:id="rId26"/>
    <p:sldId id="286" r:id="rId27"/>
    <p:sldId id="287" r:id="rId28"/>
    <p:sldId id="288"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5/28/2018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5/28/2018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66093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3</a:t>
            </a:fld>
            <a:endParaRPr lang="en-US"/>
          </a:p>
        </p:txBody>
      </p:sp>
    </p:spTree>
    <p:extLst>
      <p:ext uri="{BB962C8B-B14F-4D97-AF65-F5344CB8AC3E}">
        <p14:creationId xmlns:p14="http://schemas.microsoft.com/office/powerpoint/2010/main" val="3912149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5/28/2018</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5/28/2018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5/28/2018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5/28/2018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5034C-8BD9-4B0C-893B-33834FAB227F}" type="datetime1">
              <a:rPr lang="en-US"/>
              <a:t>5/28/2018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5/28/2018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5/28/2018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5/28/2018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5/28/2018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85CD17-C377-4DE5-9FCA-CC7471605C58}" type="datetime1">
              <a:rPr lang="en-US"/>
              <a:t>5/28/2018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BE9F02-BE96-4BAE-86A5-1FA60D24CAE2}" type="datetime1">
              <a:rPr lang="en-US"/>
              <a:t>5/28/2018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5/28/2018</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RMS Urban Garden &amp; Garden Club</a:t>
            </a:r>
          </a:p>
        </p:txBody>
      </p:sp>
      <p:sp>
        <p:nvSpPr>
          <p:cNvPr id="3" name="Subtitle 2"/>
          <p:cNvSpPr>
            <a:spLocks noGrp="1"/>
          </p:cNvSpPr>
          <p:nvPr>
            <p:ph type="subTitle" idx="1"/>
          </p:nvPr>
        </p:nvSpPr>
        <p:spPr/>
        <p:txBody>
          <a:bodyPr/>
          <a:lstStyle/>
          <a:p>
            <a:r>
              <a:rPr lang="en-US" dirty="0"/>
              <a:t>Sponsors:  Christy Dion, Ilea Crum, &amp; Christy Falls</a:t>
            </a:r>
          </a:p>
        </p:txBody>
      </p:sp>
    </p:spTree>
    <p:extLst>
      <p:ext uri="{BB962C8B-B14F-4D97-AF65-F5344CB8AC3E}">
        <p14:creationId xmlns:p14="http://schemas.microsoft.com/office/powerpoint/2010/main" val="3578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“MATH IN THE GARDEN”</a:t>
            </a:r>
          </a:p>
        </p:txBody>
      </p:sp>
      <p:pic>
        <p:nvPicPr>
          <p:cNvPr id="5" name="Picture 4">
            <a:extLst>
              <a:ext uri="{FF2B5EF4-FFF2-40B4-BE49-F238E27FC236}">
                <a16:creationId xmlns:a16="http://schemas.microsoft.com/office/drawing/2014/main" id="{05A51DAE-6F2F-4508-ADBA-31F19B5BC5E4}"/>
              </a:ext>
            </a:extLst>
          </p:cNvPr>
          <p:cNvPicPr/>
          <p:nvPr/>
        </p:nvPicPr>
        <p:blipFill>
          <a:blip r:embed="rId2"/>
          <a:stretch>
            <a:fillRect/>
          </a:stretch>
        </p:blipFill>
        <p:spPr>
          <a:xfrm>
            <a:off x="1943740" y="1543006"/>
            <a:ext cx="3931085" cy="5010194"/>
          </a:xfrm>
          <a:prstGeom prst="rect">
            <a:avLst/>
          </a:prstGeom>
        </p:spPr>
      </p:pic>
      <p:pic>
        <p:nvPicPr>
          <p:cNvPr id="6" name="Picture 5">
            <a:extLst>
              <a:ext uri="{FF2B5EF4-FFF2-40B4-BE49-F238E27FC236}">
                <a16:creationId xmlns:a16="http://schemas.microsoft.com/office/drawing/2014/main" id="{5C66F2DD-24C3-4574-B4EA-6734C121C44C}"/>
              </a:ext>
            </a:extLst>
          </p:cNvPr>
          <p:cNvPicPr/>
          <p:nvPr/>
        </p:nvPicPr>
        <p:blipFill>
          <a:blip r:embed="rId3"/>
          <a:stretch>
            <a:fillRect/>
          </a:stretch>
        </p:blipFill>
        <p:spPr>
          <a:xfrm>
            <a:off x="6096000" y="1543006"/>
            <a:ext cx="4152260" cy="5010194"/>
          </a:xfrm>
          <a:prstGeom prst="rect">
            <a:avLst/>
          </a:prstGeom>
        </p:spPr>
      </p:pic>
    </p:spTree>
    <p:extLst>
      <p:ext uri="{BB962C8B-B14F-4D97-AF65-F5344CB8AC3E}">
        <p14:creationId xmlns:p14="http://schemas.microsoft.com/office/powerpoint/2010/main" val="2284330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“MATH IN THE GARDEN”</a:t>
            </a:r>
          </a:p>
        </p:txBody>
      </p:sp>
      <p:pic>
        <p:nvPicPr>
          <p:cNvPr id="7" name="Picture 6">
            <a:extLst>
              <a:ext uri="{FF2B5EF4-FFF2-40B4-BE49-F238E27FC236}">
                <a16:creationId xmlns:a16="http://schemas.microsoft.com/office/drawing/2014/main" id="{584F0C26-1323-4DDB-A42E-030D079FF1D1}"/>
              </a:ext>
            </a:extLst>
          </p:cNvPr>
          <p:cNvPicPr/>
          <p:nvPr/>
        </p:nvPicPr>
        <p:blipFill>
          <a:blip r:embed="rId2"/>
          <a:stretch>
            <a:fillRect/>
          </a:stretch>
        </p:blipFill>
        <p:spPr>
          <a:xfrm>
            <a:off x="1585323" y="1505216"/>
            <a:ext cx="4367608" cy="5047984"/>
          </a:xfrm>
          <a:prstGeom prst="rect">
            <a:avLst/>
          </a:prstGeom>
        </p:spPr>
      </p:pic>
      <p:pic>
        <p:nvPicPr>
          <p:cNvPr id="8" name="Picture 7">
            <a:extLst>
              <a:ext uri="{FF2B5EF4-FFF2-40B4-BE49-F238E27FC236}">
                <a16:creationId xmlns:a16="http://schemas.microsoft.com/office/drawing/2014/main" id="{6910712A-73DB-4A72-B7C1-170D3729FE9F}"/>
              </a:ext>
            </a:extLst>
          </p:cNvPr>
          <p:cNvPicPr/>
          <p:nvPr/>
        </p:nvPicPr>
        <p:blipFill>
          <a:blip r:embed="rId3"/>
          <a:stretch>
            <a:fillRect/>
          </a:stretch>
        </p:blipFill>
        <p:spPr>
          <a:xfrm>
            <a:off x="6096000" y="1465262"/>
            <a:ext cx="4510677" cy="5047984"/>
          </a:xfrm>
          <a:prstGeom prst="rect">
            <a:avLst/>
          </a:prstGeom>
        </p:spPr>
      </p:pic>
    </p:spTree>
    <p:extLst>
      <p:ext uri="{BB962C8B-B14F-4D97-AF65-F5344CB8AC3E}">
        <p14:creationId xmlns:p14="http://schemas.microsoft.com/office/powerpoint/2010/main" val="629596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“MATH IN THE GARDEN”</a:t>
            </a:r>
          </a:p>
        </p:txBody>
      </p:sp>
      <p:pic>
        <p:nvPicPr>
          <p:cNvPr id="5" name="Picture 4">
            <a:extLst>
              <a:ext uri="{FF2B5EF4-FFF2-40B4-BE49-F238E27FC236}">
                <a16:creationId xmlns:a16="http://schemas.microsoft.com/office/drawing/2014/main" id="{77B8AAC5-1F1A-4880-90FD-17CCD91F2F94}"/>
              </a:ext>
            </a:extLst>
          </p:cNvPr>
          <p:cNvPicPr/>
          <p:nvPr/>
        </p:nvPicPr>
        <p:blipFill>
          <a:blip r:embed="rId2"/>
          <a:stretch>
            <a:fillRect/>
          </a:stretch>
        </p:blipFill>
        <p:spPr>
          <a:xfrm>
            <a:off x="1824030" y="1505216"/>
            <a:ext cx="4271969" cy="5047984"/>
          </a:xfrm>
          <a:prstGeom prst="rect">
            <a:avLst/>
          </a:prstGeom>
        </p:spPr>
      </p:pic>
      <p:pic>
        <p:nvPicPr>
          <p:cNvPr id="6" name="Picture 5">
            <a:extLst>
              <a:ext uri="{FF2B5EF4-FFF2-40B4-BE49-F238E27FC236}">
                <a16:creationId xmlns:a16="http://schemas.microsoft.com/office/drawing/2014/main" id="{AFBECE17-106C-4C90-A63B-33CDD49849F2}"/>
              </a:ext>
            </a:extLst>
          </p:cNvPr>
          <p:cNvPicPr/>
          <p:nvPr/>
        </p:nvPicPr>
        <p:blipFill>
          <a:blip r:embed="rId3"/>
          <a:stretch>
            <a:fillRect/>
          </a:stretch>
        </p:blipFill>
        <p:spPr>
          <a:xfrm>
            <a:off x="6280189" y="1505216"/>
            <a:ext cx="4487338" cy="5194164"/>
          </a:xfrm>
          <a:prstGeom prst="rect">
            <a:avLst/>
          </a:prstGeom>
        </p:spPr>
      </p:pic>
    </p:spTree>
    <p:extLst>
      <p:ext uri="{BB962C8B-B14F-4D97-AF65-F5344CB8AC3E}">
        <p14:creationId xmlns:p14="http://schemas.microsoft.com/office/powerpoint/2010/main" val="100058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“SCIENCE IN THE GARDEN”</a:t>
            </a:r>
          </a:p>
        </p:txBody>
      </p:sp>
      <p:pic>
        <p:nvPicPr>
          <p:cNvPr id="3" name="Picture 2">
            <a:extLst>
              <a:ext uri="{FF2B5EF4-FFF2-40B4-BE49-F238E27FC236}">
                <a16:creationId xmlns:a16="http://schemas.microsoft.com/office/drawing/2014/main" id="{07EA57F8-16AF-4767-8921-0500A4EAF375}"/>
              </a:ext>
            </a:extLst>
          </p:cNvPr>
          <p:cNvPicPr/>
          <p:nvPr/>
        </p:nvPicPr>
        <p:blipFill>
          <a:blip r:embed="rId2"/>
          <a:stretch>
            <a:fillRect/>
          </a:stretch>
        </p:blipFill>
        <p:spPr>
          <a:xfrm>
            <a:off x="1397149" y="1530667"/>
            <a:ext cx="4698851" cy="4590215"/>
          </a:xfrm>
          <a:prstGeom prst="rect">
            <a:avLst/>
          </a:prstGeom>
        </p:spPr>
      </p:pic>
      <p:pic>
        <p:nvPicPr>
          <p:cNvPr id="5" name="Picture 4">
            <a:extLst>
              <a:ext uri="{FF2B5EF4-FFF2-40B4-BE49-F238E27FC236}">
                <a16:creationId xmlns:a16="http://schemas.microsoft.com/office/drawing/2014/main" id="{0BF4D28D-E0FD-41D3-A33D-7EC6554A4848}"/>
              </a:ext>
            </a:extLst>
          </p:cNvPr>
          <p:cNvPicPr/>
          <p:nvPr/>
        </p:nvPicPr>
        <p:blipFill>
          <a:blip r:embed="rId3"/>
          <a:stretch>
            <a:fillRect/>
          </a:stretch>
        </p:blipFill>
        <p:spPr>
          <a:xfrm>
            <a:off x="6308685" y="1530667"/>
            <a:ext cx="4486165" cy="4590214"/>
          </a:xfrm>
          <a:prstGeom prst="rect">
            <a:avLst/>
          </a:prstGeom>
        </p:spPr>
      </p:pic>
    </p:spTree>
    <p:extLst>
      <p:ext uri="{BB962C8B-B14F-4D97-AF65-F5344CB8AC3E}">
        <p14:creationId xmlns:p14="http://schemas.microsoft.com/office/powerpoint/2010/main" val="294150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“SCIENCE IN THE GARDEN”</a:t>
            </a:r>
          </a:p>
        </p:txBody>
      </p:sp>
      <p:pic>
        <p:nvPicPr>
          <p:cNvPr id="7" name="Picture 6">
            <a:extLst>
              <a:ext uri="{FF2B5EF4-FFF2-40B4-BE49-F238E27FC236}">
                <a16:creationId xmlns:a16="http://schemas.microsoft.com/office/drawing/2014/main" id="{7584E867-3B05-40FA-9C58-9C84A429BCB6}"/>
              </a:ext>
            </a:extLst>
          </p:cNvPr>
          <p:cNvPicPr/>
          <p:nvPr/>
        </p:nvPicPr>
        <p:blipFill>
          <a:blip r:embed="rId2"/>
          <a:stretch>
            <a:fillRect/>
          </a:stretch>
        </p:blipFill>
        <p:spPr>
          <a:xfrm>
            <a:off x="1619852" y="1505216"/>
            <a:ext cx="4277095" cy="4429053"/>
          </a:xfrm>
          <a:prstGeom prst="rect">
            <a:avLst/>
          </a:prstGeom>
        </p:spPr>
      </p:pic>
      <p:pic>
        <p:nvPicPr>
          <p:cNvPr id="8" name="Picture 7">
            <a:extLst>
              <a:ext uri="{FF2B5EF4-FFF2-40B4-BE49-F238E27FC236}">
                <a16:creationId xmlns:a16="http://schemas.microsoft.com/office/drawing/2014/main" id="{D3D314B3-319B-4514-B264-BE99AC483601}"/>
              </a:ext>
            </a:extLst>
          </p:cNvPr>
          <p:cNvPicPr/>
          <p:nvPr/>
        </p:nvPicPr>
        <p:blipFill>
          <a:blip r:embed="rId3"/>
          <a:stretch>
            <a:fillRect/>
          </a:stretch>
        </p:blipFill>
        <p:spPr>
          <a:xfrm>
            <a:off x="6095999" y="1505216"/>
            <a:ext cx="4277095" cy="4429053"/>
          </a:xfrm>
          <a:prstGeom prst="rect">
            <a:avLst/>
          </a:prstGeom>
        </p:spPr>
      </p:pic>
    </p:spTree>
    <p:extLst>
      <p:ext uri="{BB962C8B-B14F-4D97-AF65-F5344CB8AC3E}">
        <p14:creationId xmlns:p14="http://schemas.microsoft.com/office/powerpoint/2010/main" val="90742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“FEELINGS GARDEN”</a:t>
            </a:r>
          </a:p>
        </p:txBody>
      </p:sp>
      <p:pic>
        <p:nvPicPr>
          <p:cNvPr id="5" name="Picture 4">
            <a:extLst>
              <a:ext uri="{FF2B5EF4-FFF2-40B4-BE49-F238E27FC236}">
                <a16:creationId xmlns:a16="http://schemas.microsoft.com/office/drawing/2014/main" id="{A9B4A758-8287-478C-AF3F-574F58A6E7BA}"/>
              </a:ext>
            </a:extLst>
          </p:cNvPr>
          <p:cNvPicPr/>
          <p:nvPr/>
        </p:nvPicPr>
        <p:blipFill>
          <a:blip r:embed="rId2"/>
          <a:stretch>
            <a:fillRect/>
          </a:stretch>
        </p:blipFill>
        <p:spPr>
          <a:xfrm>
            <a:off x="1874689" y="1505216"/>
            <a:ext cx="4395482" cy="5047984"/>
          </a:xfrm>
          <a:prstGeom prst="rect">
            <a:avLst/>
          </a:prstGeom>
        </p:spPr>
      </p:pic>
      <p:pic>
        <p:nvPicPr>
          <p:cNvPr id="6" name="Picture 5">
            <a:extLst>
              <a:ext uri="{FF2B5EF4-FFF2-40B4-BE49-F238E27FC236}">
                <a16:creationId xmlns:a16="http://schemas.microsoft.com/office/drawing/2014/main" id="{9A75D8C9-0DE9-4E45-9D40-926C89D34AAB}"/>
              </a:ext>
            </a:extLst>
          </p:cNvPr>
          <p:cNvPicPr/>
          <p:nvPr/>
        </p:nvPicPr>
        <p:blipFill>
          <a:blip r:embed="rId3"/>
          <a:stretch>
            <a:fillRect/>
          </a:stretch>
        </p:blipFill>
        <p:spPr>
          <a:xfrm>
            <a:off x="6603694" y="1505216"/>
            <a:ext cx="4649023" cy="5047984"/>
          </a:xfrm>
          <a:prstGeom prst="rect">
            <a:avLst/>
          </a:prstGeom>
        </p:spPr>
      </p:pic>
    </p:spTree>
    <p:extLst>
      <p:ext uri="{BB962C8B-B14F-4D97-AF65-F5344CB8AC3E}">
        <p14:creationId xmlns:p14="http://schemas.microsoft.com/office/powerpoint/2010/main" val="3285432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“LESSONS IN THE GARDEN”</a:t>
            </a:r>
          </a:p>
        </p:txBody>
      </p:sp>
      <p:pic>
        <p:nvPicPr>
          <p:cNvPr id="7" name="Picture 6">
            <a:extLst>
              <a:ext uri="{FF2B5EF4-FFF2-40B4-BE49-F238E27FC236}">
                <a16:creationId xmlns:a16="http://schemas.microsoft.com/office/drawing/2014/main" id="{3B5755F7-6B37-4A50-A519-CFC94980CB6F}"/>
              </a:ext>
            </a:extLst>
          </p:cNvPr>
          <p:cNvPicPr/>
          <p:nvPr/>
        </p:nvPicPr>
        <p:blipFill>
          <a:blip r:embed="rId2"/>
          <a:stretch>
            <a:fillRect/>
          </a:stretch>
        </p:blipFill>
        <p:spPr>
          <a:xfrm>
            <a:off x="1247684" y="1617027"/>
            <a:ext cx="5209100" cy="4936173"/>
          </a:xfrm>
          <a:prstGeom prst="rect">
            <a:avLst/>
          </a:prstGeom>
        </p:spPr>
      </p:pic>
      <p:pic>
        <p:nvPicPr>
          <p:cNvPr id="8" name="Picture 7">
            <a:extLst>
              <a:ext uri="{FF2B5EF4-FFF2-40B4-BE49-F238E27FC236}">
                <a16:creationId xmlns:a16="http://schemas.microsoft.com/office/drawing/2014/main" id="{112D70C3-BB91-4ACA-A372-D89890027930}"/>
              </a:ext>
            </a:extLst>
          </p:cNvPr>
          <p:cNvPicPr/>
          <p:nvPr/>
        </p:nvPicPr>
        <p:blipFill>
          <a:blip r:embed="rId3"/>
          <a:stretch>
            <a:fillRect/>
          </a:stretch>
        </p:blipFill>
        <p:spPr>
          <a:xfrm>
            <a:off x="6608788" y="1617027"/>
            <a:ext cx="4972025" cy="4936173"/>
          </a:xfrm>
          <a:prstGeom prst="rect">
            <a:avLst/>
          </a:prstGeom>
        </p:spPr>
      </p:pic>
    </p:spTree>
    <p:extLst>
      <p:ext uri="{BB962C8B-B14F-4D97-AF65-F5344CB8AC3E}">
        <p14:creationId xmlns:p14="http://schemas.microsoft.com/office/powerpoint/2010/main" val="983111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“LESSONS IN THE GARDEN”</a:t>
            </a:r>
          </a:p>
        </p:txBody>
      </p:sp>
      <p:pic>
        <p:nvPicPr>
          <p:cNvPr id="5" name="Picture 4">
            <a:extLst>
              <a:ext uri="{FF2B5EF4-FFF2-40B4-BE49-F238E27FC236}">
                <a16:creationId xmlns:a16="http://schemas.microsoft.com/office/drawing/2014/main" id="{EEC2B341-E501-47AE-BE8A-6C27FA60CB9F}"/>
              </a:ext>
            </a:extLst>
          </p:cNvPr>
          <p:cNvPicPr/>
          <p:nvPr/>
        </p:nvPicPr>
        <p:blipFill>
          <a:blip r:embed="rId2"/>
          <a:stretch>
            <a:fillRect/>
          </a:stretch>
        </p:blipFill>
        <p:spPr>
          <a:xfrm>
            <a:off x="1906263" y="1617027"/>
            <a:ext cx="4401231" cy="4936173"/>
          </a:xfrm>
          <a:prstGeom prst="rect">
            <a:avLst/>
          </a:prstGeom>
        </p:spPr>
      </p:pic>
      <p:pic>
        <p:nvPicPr>
          <p:cNvPr id="6" name="Picture 5">
            <a:extLst>
              <a:ext uri="{FF2B5EF4-FFF2-40B4-BE49-F238E27FC236}">
                <a16:creationId xmlns:a16="http://schemas.microsoft.com/office/drawing/2014/main" id="{8557E250-F8C2-499B-95E3-5F035C7BFA5A}"/>
              </a:ext>
            </a:extLst>
          </p:cNvPr>
          <p:cNvPicPr/>
          <p:nvPr/>
        </p:nvPicPr>
        <p:blipFill>
          <a:blip r:embed="rId3"/>
          <a:stretch>
            <a:fillRect/>
          </a:stretch>
        </p:blipFill>
        <p:spPr>
          <a:xfrm>
            <a:off x="6583810" y="1617027"/>
            <a:ext cx="4780876" cy="4936172"/>
          </a:xfrm>
          <a:prstGeom prst="rect">
            <a:avLst/>
          </a:prstGeom>
        </p:spPr>
      </p:pic>
    </p:spTree>
    <p:extLst>
      <p:ext uri="{BB962C8B-B14F-4D97-AF65-F5344CB8AC3E}">
        <p14:creationId xmlns:p14="http://schemas.microsoft.com/office/powerpoint/2010/main" val="2299285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“LESSONS IN THE GARDEN”</a:t>
            </a:r>
          </a:p>
        </p:txBody>
      </p:sp>
      <p:pic>
        <p:nvPicPr>
          <p:cNvPr id="7" name="Picture 6">
            <a:extLst>
              <a:ext uri="{FF2B5EF4-FFF2-40B4-BE49-F238E27FC236}">
                <a16:creationId xmlns:a16="http://schemas.microsoft.com/office/drawing/2014/main" id="{55C74E76-22F8-45EA-A9D2-D0B63AA86A15}"/>
              </a:ext>
            </a:extLst>
          </p:cNvPr>
          <p:cNvPicPr/>
          <p:nvPr/>
        </p:nvPicPr>
        <p:blipFill>
          <a:blip r:embed="rId2"/>
          <a:stretch>
            <a:fillRect/>
          </a:stretch>
        </p:blipFill>
        <p:spPr>
          <a:xfrm>
            <a:off x="1542563" y="1541780"/>
            <a:ext cx="4553437" cy="5011420"/>
          </a:xfrm>
          <a:prstGeom prst="rect">
            <a:avLst/>
          </a:prstGeom>
        </p:spPr>
      </p:pic>
      <p:pic>
        <p:nvPicPr>
          <p:cNvPr id="8" name="Picture 7">
            <a:extLst>
              <a:ext uri="{FF2B5EF4-FFF2-40B4-BE49-F238E27FC236}">
                <a16:creationId xmlns:a16="http://schemas.microsoft.com/office/drawing/2014/main" id="{4DBA21C7-799B-4ACA-983A-391D045F56B1}"/>
              </a:ext>
            </a:extLst>
          </p:cNvPr>
          <p:cNvPicPr/>
          <p:nvPr/>
        </p:nvPicPr>
        <p:blipFill>
          <a:blip r:embed="rId3"/>
          <a:stretch>
            <a:fillRect/>
          </a:stretch>
        </p:blipFill>
        <p:spPr>
          <a:xfrm>
            <a:off x="6330211" y="1541779"/>
            <a:ext cx="4319225" cy="5011419"/>
          </a:xfrm>
          <a:prstGeom prst="rect">
            <a:avLst/>
          </a:prstGeom>
        </p:spPr>
      </p:pic>
    </p:spTree>
    <p:extLst>
      <p:ext uri="{BB962C8B-B14F-4D97-AF65-F5344CB8AC3E}">
        <p14:creationId xmlns:p14="http://schemas.microsoft.com/office/powerpoint/2010/main" val="2105776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“LESSONS IN THE GARDEN”</a:t>
            </a:r>
          </a:p>
        </p:txBody>
      </p:sp>
      <p:pic>
        <p:nvPicPr>
          <p:cNvPr id="5" name="Picture 4">
            <a:extLst>
              <a:ext uri="{FF2B5EF4-FFF2-40B4-BE49-F238E27FC236}">
                <a16:creationId xmlns:a16="http://schemas.microsoft.com/office/drawing/2014/main" id="{59B7085F-0296-4D18-9D21-C1F73AA00E7C}"/>
              </a:ext>
            </a:extLst>
          </p:cNvPr>
          <p:cNvPicPr/>
          <p:nvPr/>
        </p:nvPicPr>
        <p:blipFill>
          <a:blip r:embed="rId2"/>
          <a:stretch>
            <a:fillRect/>
          </a:stretch>
        </p:blipFill>
        <p:spPr>
          <a:xfrm>
            <a:off x="1072430" y="1541779"/>
            <a:ext cx="5023570" cy="5011419"/>
          </a:xfrm>
          <a:prstGeom prst="rect">
            <a:avLst/>
          </a:prstGeom>
        </p:spPr>
      </p:pic>
      <p:pic>
        <p:nvPicPr>
          <p:cNvPr id="6" name="Picture 5">
            <a:extLst>
              <a:ext uri="{FF2B5EF4-FFF2-40B4-BE49-F238E27FC236}">
                <a16:creationId xmlns:a16="http://schemas.microsoft.com/office/drawing/2014/main" id="{9405C69D-9D76-4181-9521-CA4EB0FA4BD3}"/>
              </a:ext>
            </a:extLst>
          </p:cNvPr>
          <p:cNvPicPr/>
          <p:nvPr/>
        </p:nvPicPr>
        <p:blipFill>
          <a:blip r:embed="rId3"/>
          <a:stretch>
            <a:fillRect/>
          </a:stretch>
        </p:blipFill>
        <p:spPr>
          <a:xfrm>
            <a:off x="6337404" y="1541779"/>
            <a:ext cx="4299494" cy="5011419"/>
          </a:xfrm>
          <a:prstGeom prst="rect">
            <a:avLst/>
          </a:prstGeom>
        </p:spPr>
      </p:pic>
    </p:spTree>
    <p:extLst>
      <p:ext uri="{BB962C8B-B14F-4D97-AF65-F5344CB8AC3E}">
        <p14:creationId xmlns:p14="http://schemas.microsoft.com/office/powerpoint/2010/main" val="342247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Urban Garden Mission</a:t>
            </a:r>
            <a:endParaRPr lang="en-US" dirty="0"/>
          </a:p>
        </p:txBody>
      </p:sp>
      <p:sp>
        <p:nvSpPr>
          <p:cNvPr id="3" name="Content Placeholder 2"/>
          <p:cNvSpPr>
            <a:spLocks noGrp="1"/>
          </p:cNvSpPr>
          <p:nvPr>
            <p:ph idx="1"/>
          </p:nvPr>
        </p:nvSpPr>
        <p:spPr/>
        <p:txBody>
          <a:bodyPr/>
          <a:lstStyle/>
          <a:p>
            <a:pPr marL="45720" indent="0">
              <a:buNone/>
            </a:pPr>
            <a:r>
              <a:rPr lang="en-US" dirty="0"/>
              <a:t>The P. B. Ritch Middle School Garden will be created with the belief that every child should have the opportunity to learn basic concepts from nature itself.  Our aim is to promote community, socially responsible, culturally sensitive and environmentally aware behavior through the growth of our urban garden.</a:t>
            </a:r>
          </a:p>
        </p:txBody>
      </p:sp>
    </p:spTree>
    <p:extLst>
      <p:ext uri="{BB962C8B-B14F-4D97-AF65-F5344CB8AC3E}">
        <p14:creationId xmlns:p14="http://schemas.microsoft.com/office/powerpoint/2010/main" val="2083928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“LESSONS IN THE GARDEN”</a:t>
            </a:r>
          </a:p>
        </p:txBody>
      </p:sp>
      <p:pic>
        <p:nvPicPr>
          <p:cNvPr id="7" name="Picture 6">
            <a:extLst>
              <a:ext uri="{FF2B5EF4-FFF2-40B4-BE49-F238E27FC236}">
                <a16:creationId xmlns:a16="http://schemas.microsoft.com/office/drawing/2014/main" id="{2A811F1D-2C6A-443E-8236-95392A905876}"/>
              </a:ext>
            </a:extLst>
          </p:cNvPr>
          <p:cNvPicPr/>
          <p:nvPr/>
        </p:nvPicPr>
        <p:blipFill>
          <a:blip r:embed="rId2"/>
          <a:stretch>
            <a:fillRect/>
          </a:stretch>
        </p:blipFill>
        <p:spPr>
          <a:xfrm>
            <a:off x="1306564" y="1773120"/>
            <a:ext cx="4548033" cy="4780078"/>
          </a:xfrm>
          <a:prstGeom prst="rect">
            <a:avLst/>
          </a:prstGeom>
        </p:spPr>
      </p:pic>
      <p:pic>
        <p:nvPicPr>
          <p:cNvPr id="8" name="Picture 7">
            <a:extLst>
              <a:ext uri="{FF2B5EF4-FFF2-40B4-BE49-F238E27FC236}">
                <a16:creationId xmlns:a16="http://schemas.microsoft.com/office/drawing/2014/main" id="{10D32982-FFB3-4FAC-A6A9-4AF5E5A420D6}"/>
              </a:ext>
            </a:extLst>
          </p:cNvPr>
          <p:cNvPicPr/>
          <p:nvPr/>
        </p:nvPicPr>
        <p:blipFill>
          <a:blip r:embed="rId3"/>
          <a:stretch>
            <a:fillRect/>
          </a:stretch>
        </p:blipFill>
        <p:spPr>
          <a:xfrm>
            <a:off x="6489337" y="1773120"/>
            <a:ext cx="3979610" cy="4780078"/>
          </a:xfrm>
          <a:prstGeom prst="rect">
            <a:avLst/>
          </a:prstGeom>
        </p:spPr>
      </p:pic>
    </p:spTree>
    <p:extLst>
      <p:ext uri="{BB962C8B-B14F-4D97-AF65-F5344CB8AC3E}">
        <p14:creationId xmlns:p14="http://schemas.microsoft.com/office/powerpoint/2010/main" val="1276196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“LESSONS IN THE GARDEN”</a:t>
            </a:r>
          </a:p>
        </p:txBody>
      </p:sp>
      <p:pic>
        <p:nvPicPr>
          <p:cNvPr id="5" name="Picture 4">
            <a:extLst>
              <a:ext uri="{FF2B5EF4-FFF2-40B4-BE49-F238E27FC236}">
                <a16:creationId xmlns:a16="http://schemas.microsoft.com/office/drawing/2014/main" id="{BEAE9A14-E074-41F6-B24A-16C6397E588E}"/>
              </a:ext>
            </a:extLst>
          </p:cNvPr>
          <p:cNvPicPr/>
          <p:nvPr/>
        </p:nvPicPr>
        <p:blipFill>
          <a:blip r:embed="rId2"/>
          <a:stretch>
            <a:fillRect/>
          </a:stretch>
        </p:blipFill>
        <p:spPr>
          <a:xfrm>
            <a:off x="1162140" y="1505215"/>
            <a:ext cx="5089370" cy="5047983"/>
          </a:xfrm>
          <a:prstGeom prst="rect">
            <a:avLst/>
          </a:prstGeom>
        </p:spPr>
      </p:pic>
      <p:pic>
        <p:nvPicPr>
          <p:cNvPr id="6" name="Picture 5">
            <a:extLst>
              <a:ext uri="{FF2B5EF4-FFF2-40B4-BE49-F238E27FC236}">
                <a16:creationId xmlns:a16="http://schemas.microsoft.com/office/drawing/2014/main" id="{D2B7741D-B0E1-4E76-8AAC-C0D13773F20A}"/>
              </a:ext>
            </a:extLst>
          </p:cNvPr>
          <p:cNvPicPr/>
          <p:nvPr/>
        </p:nvPicPr>
        <p:blipFill>
          <a:blip r:embed="rId3"/>
          <a:stretch>
            <a:fillRect/>
          </a:stretch>
        </p:blipFill>
        <p:spPr>
          <a:xfrm>
            <a:off x="6486349" y="1505216"/>
            <a:ext cx="4543511" cy="5047984"/>
          </a:xfrm>
          <a:prstGeom prst="rect">
            <a:avLst/>
          </a:prstGeom>
        </p:spPr>
      </p:pic>
    </p:spTree>
    <p:extLst>
      <p:ext uri="{BB962C8B-B14F-4D97-AF65-F5344CB8AC3E}">
        <p14:creationId xmlns:p14="http://schemas.microsoft.com/office/powerpoint/2010/main" val="1677211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“LESSONS IN THE GARDEN”</a:t>
            </a:r>
          </a:p>
        </p:txBody>
      </p:sp>
      <p:pic>
        <p:nvPicPr>
          <p:cNvPr id="7" name="Picture 6">
            <a:extLst>
              <a:ext uri="{FF2B5EF4-FFF2-40B4-BE49-F238E27FC236}">
                <a16:creationId xmlns:a16="http://schemas.microsoft.com/office/drawing/2014/main" id="{FB41FAC6-D914-4EEA-94D8-6D74431E4636}"/>
              </a:ext>
            </a:extLst>
          </p:cNvPr>
          <p:cNvPicPr/>
          <p:nvPr/>
        </p:nvPicPr>
        <p:blipFill>
          <a:blip r:embed="rId2"/>
          <a:stretch>
            <a:fillRect/>
          </a:stretch>
        </p:blipFill>
        <p:spPr>
          <a:xfrm>
            <a:off x="1343316" y="1505216"/>
            <a:ext cx="4752684" cy="5047984"/>
          </a:xfrm>
          <a:prstGeom prst="rect">
            <a:avLst/>
          </a:prstGeom>
        </p:spPr>
      </p:pic>
      <p:pic>
        <p:nvPicPr>
          <p:cNvPr id="8" name="Picture 7">
            <a:extLst>
              <a:ext uri="{FF2B5EF4-FFF2-40B4-BE49-F238E27FC236}">
                <a16:creationId xmlns:a16="http://schemas.microsoft.com/office/drawing/2014/main" id="{950FEE93-3F28-47C6-80B5-C8B0CECA7DB8}"/>
              </a:ext>
            </a:extLst>
          </p:cNvPr>
          <p:cNvPicPr/>
          <p:nvPr/>
        </p:nvPicPr>
        <p:blipFill>
          <a:blip r:embed="rId3"/>
          <a:stretch>
            <a:fillRect/>
          </a:stretch>
        </p:blipFill>
        <p:spPr>
          <a:xfrm>
            <a:off x="6433354" y="1505215"/>
            <a:ext cx="4415330" cy="5047983"/>
          </a:xfrm>
          <a:prstGeom prst="rect">
            <a:avLst/>
          </a:prstGeom>
        </p:spPr>
      </p:pic>
    </p:spTree>
    <p:extLst>
      <p:ext uri="{BB962C8B-B14F-4D97-AF65-F5344CB8AC3E}">
        <p14:creationId xmlns:p14="http://schemas.microsoft.com/office/powerpoint/2010/main" val="3165959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“LESSONS IN THE GARDEN”</a:t>
            </a:r>
          </a:p>
        </p:txBody>
      </p:sp>
      <p:pic>
        <p:nvPicPr>
          <p:cNvPr id="5" name="Picture 4">
            <a:extLst>
              <a:ext uri="{FF2B5EF4-FFF2-40B4-BE49-F238E27FC236}">
                <a16:creationId xmlns:a16="http://schemas.microsoft.com/office/drawing/2014/main" id="{A3EBCC97-544A-4D75-A6B7-9E6BF479A767}"/>
              </a:ext>
            </a:extLst>
          </p:cNvPr>
          <p:cNvPicPr/>
          <p:nvPr/>
        </p:nvPicPr>
        <p:blipFill>
          <a:blip r:embed="rId2"/>
          <a:stretch>
            <a:fillRect/>
          </a:stretch>
        </p:blipFill>
        <p:spPr>
          <a:xfrm>
            <a:off x="2208213" y="1505216"/>
            <a:ext cx="4277781" cy="5047984"/>
          </a:xfrm>
          <a:prstGeom prst="rect">
            <a:avLst/>
          </a:prstGeom>
        </p:spPr>
      </p:pic>
      <p:pic>
        <p:nvPicPr>
          <p:cNvPr id="6" name="Picture 5">
            <a:extLst>
              <a:ext uri="{FF2B5EF4-FFF2-40B4-BE49-F238E27FC236}">
                <a16:creationId xmlns:a16="http://schemas.microsoft.com/office/drawing/2014/main" id="{156C5725-E0F1-4CE7-BBF6-FD6376C9CCCF}"/>
              </a:ext>
            </a:extLst>
          </p:cNvPr>
          <p:cNvPicPr/>
          <p:nvPr/>
        </p:nvPicPr>
        <p:blipFill>
          <a:blip r:embed="rId3"/>
          <a:stretch>
            <a:fillRect/>
          </a:stretch>
        </p:blipFill>
        <p:spPr>
          <a:xfrm>
            <a:off x="6746557" y="1505215"/>
            <a:ext cx="4277780" cy="5047983"/>
          </a:xfrm>
          <a:prstGeom prst="rect">
            <a:avLst/>
          </a:prstGeom>
        </p:spPr>
      </p:pic>
    </p:spTree>
    <p:extLst>
      <p:ext uri="{BB962C8B-B14F-4D97-AF65-F5344CB8AC3E}">
        <p14:creationId xmlns:p14="http://schemas.microsoft.com/office/powerpoint/2010/main" val="3185109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“LESSONS IN THE GARDEN”</a:t>
            </a:r>
          </a:p>
        </p:txBody>
      </p:sp>
      <p:pic>
        <p:nvPicPr>
          <p:cNvPr id="7" name="Picture 6">
            <a:extLst>
              <a:ext uri="{FF2B5EF4-FFF2-40B4-BE49-F238E27FC236}">
                <a16:creationId xmlns:a16="http://schemas.microsoft.com/office/drawing/2014/main" id="{338314B0-111A-49DC-A5F2-159CFD455227}"/>
              </a:ext>
            </a:extLst>
          </p:cNvPr>
          <p:cNvPicPr/>
          <p:nvPr/>
        </p:nvPicPr>
        <p:blipFill>
          <a:blip r:embed="rId2"/>
          <a:stretch>
            <a:fillRect/>
          </a:stretch>
        </p:blipFill>
        <p:spPr>
          <a:xfrm>
            <a:off x="3947367" y="1505216"/>
            <a:ext cx="4297265" cy="5047984"/>
          </a:xfrm>
          <a:prstGeom prst="rect">
            <a:avLst/>
          </a:prstGeom>
        </p:spPr>
      </p:pic>
    </p:spTree>
    <p:extLst>
      <p:ext uri="{BB962C8B-B14F-4D97-AF65-F5344CB8AC3E}">
        <p14:creationId xmlns:p14="http://schemas.microsoft.com/office/powerpoint/2010/main" val="2457368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SCIENCE – GARDEN CONNECTIONS ON A GLOBAL LEVEL</a:t>
            </a:r>
          </a:p>
        </p:txBody>
      </p:sp>
      <p:pic>
        <p:nvPicPr>
          <p:cNvPr id="3" name="Picture 2">
            <a:extLst>
              <a:ext uri="{FF2B5EF4-FFF2-40B4-BE49-F238E27FC236}">
                <a16:creationId xmlns:a16="http://schemas.microsoft.com/office/drawing/2014/main" id="{7E6DDBF7-7185-400D-9B8F-751BF5B8EEBE}"/>
              </a:ext>
            </a:extLst>
          </p:cNvPr>
          <p:cNvPicPr>
            <a:picLocks noChangeAspect="1"/>
          </p:cNvPicPr>
          <p:nvPr/>
        </p:nvPicPr>
        <p:blipFill>
          <a:blip r:embed="rId2"/>
          <a:stretch>
            <a:fillRect/>
          </a:stretch>
        </p:blipFill>
        <p:spPr>
          <a:xfrm>
            <a:off x="1572984" y="1784479"/>
            <a:ext cx="10154037" cy="3384679"/>
          </a:xfrm>
          <a:prstGeom prst="rect">
            <a:avLst/>
          </a:prstGeom>
        </p:spPr>
      </p:pic>
    </p:spTree>
    <p:extLst>
      <p:ext uri="{BB962C8B-B14F-4D97-AF65-F5344CB8AC3E}">
        <p14:creationId xmlns:p14="http://schemas.microsoft.com/office/powerpoint/2010/main" val="1114614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SCIENCE – GARDEN CONNECTIONS ON A GLOBAL LEVEL</a:t>
            </a:r>
          </a:p>
        </p:txBody>
      </p:sp>
      <p:pic>
        <p:nvPicPr>
          <p:cNvPr id="3" name="Picture 2">
            <a:extLst>
              <a:ext uri="{FF2B5EF4-FFF2-40B4-BE49-F238E27FC236}">
                <a16:creationId xmlns:a16="http://schemas.microsoft.com/office/drawing/2014/main" id="{EF2A4217-22E0-49D8-B6D4-6551A240ABA0}"/>
              </a:ext>
            </a:extLst>
          </p:cNvPr>
          <p:cNvPicPr>
            <a:picLocks noChangeAspect="1"/>
          </p:cNvPicPr>
          <p:nvPr/>
        </p:nvPicPr>
        <p:blipFill>
          <a:blip r:embed="rId2"/>
          <a:stretch>
            <a:fillRect/>
          </a:stretch>
        </p:blipFill>
        <p:spPr>
          <a:xfrm>
            <a:off x="2257975" y="1736076"/>
            <a:ext cx="9542869" cy="3414421"/>
          </a:xfrm>
          <a:prstGeom prst="rect">
            <a:avLst/>
          </a:prstGeom>
        </p:spPr>
      </p:pic>
    </p:spTree>
    <p:extLst>
      <p:ext uri="{BB962C8B-B14F-4D97-AF65-F5344CB8AC3E}">
        <p14:creationId xmlns:p14="http://schemas.microsoft.com/office/powerpoint/2010/main" val="161951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SCIENCE – GARDEN CONNECTIONS ON A GLOBAL LEVEL</a:t>
            </a:r>
          </a:p>
        </p:txBody>
      </p:sp>
      <p:pic>
        <p:nvPicPr>
          <p:cNvPr id="4" name="Picture 3">
            <a:extLst>
              <a:ext uri="{FF2B5EF4-FFF2-40B4-BE49-F238E27FC236}">
                <a16:creationId xmlns:a16="http://schemas.microsoft.com/office/drawing/2014/main" id="{E49E0F39-66BB-4173-9E02-CF8C48373C4D}"/>
              </a:ext>
            </a:extLst>
          </p:cNvPr>
          <p:cNvPicPr>
            <a:picLocks noChangeAspect="1"/>
          </p:cNvPicPr>
          <p:nvPr/>
        </p:nvPicPr>
        <p:blipFill>
          <a:blip r:embed="rId2"/>
          <a:stretch>
            <a:fillRect/>
          </a:stretch>
        </p:blipFill>
        <p:spPr>
          <a:xfrm>
            <a:off x="1596020" y="1631179"/>
            <a:ext cx="10082664" cy="3407352"/>
          </a:xfrm>
          <a:prstGeom prst="rect">
            <a:avLst/>
          </a:prstGeom>
        </p:spPr>
      </p:pic>
    </p:spTree>
    <p:extLst>
      <p:ext uri="{BB962C8B-B14F-4D97-AF65-F5344CB8AC3E}">
        <p14:creationId xmlns:p14="http://schemas.microsoft.com/office/powerpoint/2010/main" val="3033477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SCIENCE – GARDEN CONNECTIONS ON A GLOBAL LEVEL</a:t>
            </a:r>
          </a:p>
        </p:txBody>
      </p:sp>
      <p:pic>
        <p:nvPicPr>
          <p:cNvPr id="3" name="Picture 2">
            <a:extLst>
              <a:ext uri="{FF2B5EF4-FFF2-40B4-BE49-F238E27FC236}">
                <a16:creationId xmlns:a16="http://schemas.microsoft.com/office/drawing/2014/main" id="{15EB4BCB-CF39-41F3-9E0D-0169E3B37903}"/>
              </a:ext>
            </a:extLst>
          </p:cNvPr>
          <p:cNvPicPr>
            <a:picLocks noChangeAspect="1"/>
          </p:cNvPicPr>
          <p:nvPr/>
        </p:nvPicPr>
        <p:blipFill>
          <a:blip r:embed="rId2"/>
          <a:stretch>
            <a:fillRect/>
          </a:stretch>
        </p:blipFill>
        <p:spPr>
          <a:xfrm>
            <a:off x="1301814" y="1728496"/>
            <a:ext cx="10191555" cy="3366018"/>
          </a:xfrm>
          <a:prstGeom prst="rect">
            <a:avLst/>
          </a:prstGeom>
        </p:spPr>
      </p:pic>
    </p:spTree>
    <p:extLst>
      <p:ext uri="{BB962C8B-B14F-4D97-AF65-F5344CB8AC3E}">
        <p14:creationId xmlns:p14="http://schemas.microsoft.com/office/powerpoint/2010/main" val="2065866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SCIENCE – GARDEN CONNECTIONS ON A GLOBAL LEVEL</a:t>
            </a:r>
          </a:p>
        </p:txBody>
      </p:sp>
      <p:pic>
        <p:nvPicPr>
          <p:cNvPr id="4" name="Picture 3">
            <a:extLst>
              <a:ext uri="{FF2B5EF4-FFF2-40B4-BE49-F238E27FC236}">
                <a16:creationId xmlns:a16="http://schemas.microsoft.com/office/drawing/2014/main" id="{90933554-0697-4C71-AD34-CAD017B4E7F5}"/>
              </a:ext>
            </a:extLst>
          </p:cNvPr>
          <p:cNvPicPr>
            <a:picLocks noChangeAspect="1"/>
          </p:cNvPicPr>
          <p:nvPr/>
        </p:nvPicPr>
        <p:blipFill>
          <a:blip r:embed="rId2"/>
          <a:stretch>
            <a:fillRect/>
          </a:stretch>
        </p:blipFill>
        <p:spPr>
          <a:xfrm>
            <a:off x="882520" y="1840074"/>
            <a:ext cx="10904983" cy="3702309"/>
          </a:xfrm>
          <a:prstGeom prst="rect">
            <a:avLst/>
          </a:prstGeom>
        </p:spPr>
      </p:pic>
    </p:spTree>
    <p:extLst>
      <p:ext uri="{BB962C8B-B14F-4D97-AF65-F5344CB8AC3E}">
        <p14:creationId xmlns:p14="http://schemas.microsoft.com/office/powerpoint/2010/main" val="431703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Ritch Urban Garden Vision Statement</a:t>
            </a:r>
          </a:p>
        </p:txBody>
      </p:sp>
      <p:sp>
        <p:nvSpPr>
          <p:cNvPr id="3" name="Content Placeholder 2"/>
          <p:cNvSpPr>
            <a:spLocks noGrp="1"/>
          </p:cNvSpPr>
          <p:nvPr>
            <p:ph sz="half" idx="1"/>
          </p:nvPr>
        </p:nvSpPr>
        <p:spPr>
          <a:xfrm>
            <a:off x="2208213" y="1600200"/>
            <a:ext cx="7925688" cy="4114800"/>
          </a:xfrm>
        </p:spPr>
        <p:txBody>
          <a:bodyPr/>
          <a:lstStyle/>
          <a:p>
            <a:pPr marL="45720" indent="0">
              <a:buNone/>
            </a:pPr>
            <a:r>
              <a:rPr lang="en-US" dirty="0"/>
              <a:t>Our urban garden will be an oasis, designed to attract and protect countless organisms like bees, fish, and worms.  Our design includes lush habitats of raised beds made from recyclable materials.  Each garden bed will encompass multiple disciplines including language arts, math, social studies, science, art, and more.  In addition, we plan to have a small hydroponic system with live fish as well as a sensory garden.  This sensory garden will be filled with plants show look, feel, and taste invite exploration for classes or individual students who need nature therapy.  Each year, our plan is to have every Ritch classroom visit the garden for at least one learning experience.</a:t>
            </a:r>
          </a:p>
        </p:txBody>
      </p:sp>
    </p:spTree>
    <p:extLst>
      <p:ext uri="{BB962C8B-B14F-4D97-AF65-F5344CB8AC3E}">
        <p14:creationId xmlns:p14="http://schemas.microsoft.com/office/powerpoint/2010/main" val="3866169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867" y="-329682"/>
            <a:ext cx="11170266" cy="1200416"/>
          </a:xfrm>
        </p:spPr>
        <p:txBody>
          <a:bodyPr/>
          <a:lstStyle/>
          <a:p>
            <a:r>
              <a:rPr lang="en-US" dirty="0"/>
              <a:t>Plan A:  Pollinator Gardens &amp; Planetary Pizza Garden</a:t>
            </a:r>
          </a:p>
        </p:txBody>
      </p:sp>
      <p:pic>
        <p:nvPicPr>
          <p:cNvPr id="3" name="Picture 2">
            <a:extLst>
              <a:ext uri="{FF2B5EF4-FFF2-40B4-BE49-F238E27FC236}">
                <a16:creationId xmlns:a16="http://schemas.microsoft.com/office/drawing/2014/main" id="{9F2139FB-FED2-40B1-B88E-5B8238449040}"/>
              </a:ext>
            </a:extLst>
          </p:cNvPr>
          <p:cNvPicPr>
            <a:picLocks noChangeAspect="1"/>
          </p:cNvPicPr>
          <p:nvPr/>
        </p:nvPicPr>
        <p:blipFill>
          <a:blip r:embed="rId2"/>
          <a:stretch>
            <a:fillRect/>
          </a:stretch>
        </p:blipFill>
        <p:spPr>
          <a:xfrm rot="16200000">
            <a:off x="2991944" y="153901"/>
            <a:ext cx="6107028" cy="7540691"/>
          </a:xfrm>
          <a:prstGeom prst="rect">
            <a:avLst/>
          </a:prstGeom>
        </p:spPr>
      </p:pic>
    </p:spTree>
    <p:extLst>
      <p:ext uri="{BB962C8B-B14F-4D97-AF65-F5344CB8AC3E}">
        <p14:creationId xmlns:p14="http://schemas.microsoft.com/office/powerpoint/2010/main" val="1962506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Club</a:t>
            </a:r>
          </a:p>
        </p:txBody>
      </p:sp>
      <p:sp>
        <p:nvSpPr>
          <p:cNvPr id="3" name="Text Placeholder 2"/>
          <p:cNvSpPr>
            <a:spLocks noGrp="1"/>
          </p:cNvSpPr>
          <p:nvPr>
            <p:ph type="body" idx="1"/>
          </p:nvPr>
        </p:nvSpPr>
        <p:spPr/>
        <p:txBody>
          <a:bodyPr/>
          <a:lstStyle/>
          <a:p>
            <a:r>
              <a:rPr lang="en-US" dirty="0"/>
              <a:t>Vision for our students</a:t>
            </a:r>
          </a:p>
        </p:txBody>
      </p:sp>
    </p:spTree>
    <p:extLst>
      <p:ext uri="{BB962C8B-B14F-4D97-AF65-F5344CB8AC3E}">
        <p14:creationId xmlns:p14="http://schemas.microsoft.com/office/powerpoint/2010/main" val="427456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994" y="2277477"/>
            <a:ext cx="3040820" cy="2322178"/>
          </a:xfrm>
        </p:spPr>
        <p:txBody>
          <a:bodyPr/>
          <a:lstStyle/>
          <a:p>
            <a:r>
              <a:rPr lang="en-US" dirty="0"/>
              <a:t>CREATE/MAINTAIN</a:t>
            </a:r>
          </a:p>
        </p:txBody>
      </p:sp>
      <p:pic>
        <p:nvPicPr>
          <p:cNvPr id="5" name="Picture Placeholder 4">
            <a:extLst>
              <a:ext uri="{FF2B5EF4-FFF2-40B4-BE49-F238E27FC236}">
                <a16:creationId xmlns:a16="http://schemas.microsoft.com/office/drawing/2014/main" id="{E19B31AD-81D5-4AEA-B8FA-25CDB42AEF2E}"/>
              </a:ext>
            </a:extLst>
          </p:cNvPr>
          <p:cNvPicPr>
            <a:picLocks noGrp="1" noChangeAspect="1"/>
          </p:cNvPicPr>
          <p:nvPr>
            <p:ph type="pic" idx="1"/>
          </p:nvPr>
        </p:nvPicPr>
        <p:blipFill>
          <a:blip r:embed="rId2"/>
          <a:srcRect t="4023" b="4023"/>
          <a:stretch>
            <a:fillRect/>
          </a:stretch>
        </p:blipFill>
        <p:spPr>
          <a:prstGeom prst="rect">
            <a:avLst/>
          </a:prstGeom>
        </p:spPr>
      </p:pic>
    </p:spTree>
    <p:extLst>
      <p:ext uri="{BB962C8B-B14F-4D97-AF65-F5344CB8AC3E}">
        <p14:creationId xmlns:p14="http://schemas.microsoft.com/office/powerpoint/2010/main" val="1609149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LIFESTYLES</a:t>
            </a:r>
          </a:p>
        </p:txBody>
      </p:sp>
      <p:sp>
        <p:nvSpPr>
          <p:cNvPr id="3" name="Text Placeholder 2"/>
          <p:cNvSpPr>
            <a:spLocks noGrp="1"/>
          </p:cNvSpPr>
          <p:nvPr>
            <p:ph type="body" idx="1"/>
          </p:nvPr>
        </p:nvSpPr>
        <p:spPr/>
        <p:txBody>
          <a:bodyPr/>
          <a:lstStyle/>
          <a:p>
            <a:r>
              <a:rPr lang="en-US" dirty="0"/>
              <a:t>PICKING THE FRUITS OR YOUR LABOR</a:t>
            </a:r>
          </a:p>
        </p:txBody>
      </p:sp>
      <p:sp>
        <p:nvSpPr>
          <p:cNvPr id="5" name="Text Placeholder 4"/>
          <p:cNvSpPr>
            <a:spLocks noGrp="1"/>
          </p:cNvSpPr>
          <p:nvPr>
            <p:ph type="body" sz="quarter" idx="3"/>
          </p:nvPr>
        </p:nvSpPr>
        <p:spPr/>
        <p:txBody>
          <a:bodyPr/>
          <a:lstStyle/>
          <a:p>
            <a:r>
              <a:rPr lang="en-US" dirty="0"/>
              <a:t>FARMER’S MARKET</a:t>
            </a:r>
          </a:p>
        </p:txBody>
      </p:sp>
      <p:pic>
        <p:nvPicPr>
          <p:cNvPr id="3074" name="Picture 2" descr="Related image">
            <a:extLst>
              <a:ext uri="{FF2B5EF4-FFF2-40B4-BE49-F238E27FC236}">
                <a16:creationId xmlns:a16="http://schemas.microsoft.com/office/drawing/2014/main" id="{1E011FFD-12A2-4C1A-964B-3B772889C48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0140" y="2519096"/>
            <a:ext cx="6115490" cy="28666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chool garden FARMERS MARKET">
            <a:extLst>
              <a:ext uri="{FF2B5EF4-FFF2-40B4-BE49-F238E27FC236}">
                <a16:creationId xmlns:a16="http://schemas.microsoft.com/office/drawing/2014/main" id="{890A6075-BA0D-420F-962E-8C7C497C7979}"/>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7008813" y="2424112"/>
            <a:ext cx="4572000" cy="304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224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LEARNING</a:t>
            </a:r>
          </a:p>
        </p:txBody>
      </p:sp>
      <p:sp>
        <p:nvSpPr>
          <p:cNvPr id="9" name="AutoShape 10" descr="Image result for school garden MATH">
            <a:extLst>
              <a:ext uri="{FF2B5EF4-FFF2-40B4-BE49-F238E27FC236}">
                <a16:creationId xmlns:a16="http://schemas.microsoft.com/office/drawing/2014/main" id="{FA603012-1E9C-47EF-885B-2B6A8A6822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Image result for school garden MATH">
            <a:extLst>
              <a:ext uri="{FF2B5EF4-FFF2-40B4-BE49-F238E27FC236}">
                <a16:creationId xmlns:a16="http://schemas.microsoft.com/office/drawing/2014/main" id="{368A978E-7493-473E-B91A-7BC5BF0C077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90756" y="1583422"/>
            <a:ext cx="5695672"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lated image">
            <a:extLst>
              <a:ext uri="{FF2B5EF4-FFF2-40B4-BE49-F238E27FC236}">
                <a16:creationId xmlns:a16="http://schemas.microsoft.com/office/drawing/2014/main" id="{5048D2B2-67E6-47AB-9774-AD5B39719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83422"/>
            <a:ext cx="5714999"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01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GARDEN EXAMPLES – FORD ELEMENTARY</a:t>
            </a:r>
            <a:br>
              <a:rPr lang="en-US" dirty="0"/>
            </a:br>
            <a:r>
              <a:rPr lang="en-US" dirty="0"/>
              <a:t>“ART IN THE GARDEN”</a:t>
            </a:r>
          </a:p>
        </p:txBody>
      </p:sp>
      <p:pic>
        <p:nvPicPr>
          <p:cNvPr id="3" name="Picture 2">
            <a:extLst>
              <a:ext uri="{FF2B5EF4-FFF2-40B4-BE49-F238E27FC236}">
                <a16:creationId xmlns:a16="http://schemas.microsoft.com/office/drawing/2014/main" id="{B0BD6420-D0D5-429A-964E-30166FFD3571}"/>
              </a:ext>
            </a:extLst>
          </p:cNvPr>
          <p:cNvPicPr/>
          <p:nvPr/>
        </p:nvPicPr>
        <p:blipFill>
          <a:blip r:embed="rId2"/>
          <a:stretch>
            <a:fillRect/>
          </a:stretch>
        </p:blipFill>
        <p:spPr>
          <a:xfrm>
            <a:off x="1574282" y="1505215"/>
            <a:ext cx="4061408" cy="3906539"/>
          </a:xfrm>
          <a:prstGeom prst="rect">
            <a:avLst/>
          </a:prstGeom>
        </p:spPr>
      </p:pic>
      <p:pic>
        <p:nvPicPr>
          <p:cNvPr id="4" name="Picture 3">
            <a:extLst>
              <a:ext uri="{FF2B5EF4-FFF2-40B4-BE49-F238E27FC236}">
                <a16:creationId xmlns:a16="http://schemas.microsoft.com/office/drawing/2014/main" id="{36A54F5C-C5C6-41C9-A5CB-61F9F1E58708}"/>
              </a:ext>
            </a:extLst>
          </p:cNvPr>
          <p:cNvPicPr/>
          <p:nvPr/>
        </p:nvPicPr>
        <p:blipFill>
          <a:blip r:embed="rId3"/>
          <a:stretch>
            <a:fillRect/>
          </a:stretch>
        </p:blipFill>
        <p:spPr>
          <a:xfrm>
            <a:off x="5874826" y="1505215"/>
            <a:ext cx="4742892" cy="3906539"/>
          </a:xfrm>
          <a:prstGeom prst="rect">
            <a:avLst/>
          </a:prstGeom>
        </p:spPr>
      </p:pic>
    </p:spTree>
    <p:extLst>
      <p:ext uri="{BB962C8B-B14F-4D97-AF65-F5344CB8AC3E}">
        <p14:creationId xmlns:p14="http://schemas.microsoft.com/office/powerpoint/2010/main" val="3352944001"/>
      </p:ext>
    </p:extLst>
  </p:cSld>
  <p:clrMapOvr>
    <a:masterClrMapping/>
  </p:clrMapOvr>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38</TotalTime>
  <Words>365</Words>
  <Application>Microsoft Office PowerPoint</Application>
  <PresentationFormat>Widescreen</PresentationFormat>
  <Paragraphs>38</Paragraphs>
  <Slides>29</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Euphemia</vt:lpstr>
      <vt:lpstr>Wingdings</vt:lpstr>
      <vt:lpstr>Children Playing 16x9</vt:lpstr>
      <vt:lpstr>RMS Urban Garden &amp; Garden Club</vt:lpstr>
      <vt:lpstr>Urban Garden Mission</vt:lpstr>
      <vt:lpstr>Ritch Urban Garden Vision Statement</vt:lpstr>
      <vt:lpstr>Plan A:  Pollinator Gardens &amp; Planetary Pizza Garden</vt:lpstr>
      <vt:lpstr>Garden Club</vt:lpstr>
      <vt:lpstr>CREATE/MAINTAIN</vt:lpstr>
      <vt:lpstr>HEALTHY LIFESTYLES</vt:lpstr>
      <vt:lpstr>ACADEMIC LEARNING</vt:lpstr>
      <vt:lpstr>GARDEN EXAMPLES – FORD ELEMENTARY “ART IN THE GARDEN”</vt:lpstr>
      <vt:lpstr>GARDEN EXAMPLES – FORD ELEMENTARY “MATH IN THE GARDEN”</vt:lpstr>
      <vt:lpstr>GARDEN EXAMPLES – FORD ELEMENTARY “MATH IN THE GARDEN”</vt:lpstr>
      <vt:lpstr>GARDEN EXAMPLES – FORD ELEMENTARY “MATH IN THE GARDEN”</vt:lpstr>
      <vt:lpstr>GARDEN EXAMPLES – FORD ELEMENTARY “SCIENCE IN THE GARDEN”</vt:lpstr>
      <vt:lpstr>GARDEN EXAMPLES – FORD ELEMENTARY “SCIENCE IN THE GARDEN”</vt:lpstr>
      <vt:lpstr>GARDEN EXAMPLES – FORD ELEMENTARY “FEELINGS GARDEN”</vt:lpstr>
      <vt:lpstr>GARDEN EXAMPLES – FORD ELEMENTARY “LESSONS IN THE GARDEN”</vt:lpstr>
      <vt:lpstr>GARDEN EXAMPLES – FORD ELEMENTARY “LESSONS IN THE GARDEN”</vt:lpstr>
      <vt:lpstr>GARDEN EXAMPLES – FORD ELEMENTARY “LESSONS IN THE GARDEN”</vt:lpstr>
      <vt:lpstr>GARDEN EXAMPLES – FORD ELEMENTARY “LESSONS IN THE GARDEN”</vt:lpstr>
      <vt:lpstr>GARDEN EXAMPLES – FORD ELEMENTARY “LESSONS IN THE GARDEN”</vt:lpstr>
      <vt:lpstr>GARDEN EXAMPLES – FORD ELEMENTARY “LESSONS IN THE GARDEN”</vt:lpstr>
      <vt:lpstr>GARDEN EXAMPLES – FORD ELEMENTARY “LESSONS IN THE GARDEN”</vt:lpstr>
      <vt:lpstr>GARDEN EXAMPLES – FORD ELEMENTARY “LESSONS IN THE GARDEN”</vt:lpstr>
      <vt:lpstr>GARDEN EXAMPLES – FORD ELEMENTARY “LESSONS IN THE GARDEN”</vt:lpstr>
      <vt:lpstr>CITIZEN SCIENCE – GARDEN CONNECTIONS ON A GLOBAL LEVEL</vt:lpstr>
      <vt:lpstr>CITIZEN SCIENCE – GARDEN CONNECTIONS ON A GLOBAL LEVEL</vt:lpstr>
      <vt:lpstr>CITIZEN SCIENCE – GARDEN CONNECTIONS ON A GLOBAL LEVEL</vt:lpstr>
      <vt:lpstr>CITIZEN SCIENCE – GARDEN CONNECTIONS ON A GLOBAL LEVEL</vt:lpstr>
      <vt:lpstr>CITIZEN SCIENCE – GARDEN CONNECTIONS ON A GLOBAL LEVEL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RMS Urban Garden &amp; Garden Club</dc:title>
  <dc:creator>Christy L. Dion</dc:creator>
  <cp:lastModifiedBy>Christine M. Carson</cp:lastModifiedBy>
  <cp:revision>5</cp:revision>
  <dcterms:created xsi:type="dcterms:W3CDTF">2018-05-22T12:49:08Z</dcterms:created>
  <dcterms:modified xsi:type="dcterms:W3CDTF">2018-05-28T20:08:29Z</dcterms:modified>
</cp:coreProperties>
</file>